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CF27FFB-5BFF-4C6E-857B-BE6B4A280D07}" type="datetimeFigureOut">
              <a:rPr lang="en-US" smtClean="0"/>
              <a:t>7/30/2020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1DBD48-31D9-4283-A5F9-195074F05FC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F27FFB-5BFF-4C6E-857B-BE6B4A280D07}" type="datetimeFigureOut">
              <a:rPr lang="en-US" smtClean="0"/>
              <a:t>7/30/2020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1DBD48-31D9-4283-A5F9-195074F05FC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F27FFB-5BFF-4C6E-857B-BE6B4A280D07}" type="datetimeFigureOut">
              <a:rPr lang="en-US" smtClean="0"/>
              <a:t>7/30/2020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1DBD48-31D9-4283-A5F9-195074F05FC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F27FFB-5BFF-4C6E-857B-BE6B4A280D07}" type="datetimeFigureOut">
              <a:rPr lang="en-US" smtClean="0"/>
              <a:t>7/30/2020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1DBD48-31D9-4283-A5F9-195074F05FC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CF27FFB-5BFF-4C6E-857B-BE6B4A280D07}" type="datetimeFigureOut">
              <a:rPr lang="en-US" smtClean="0"/>
              <a:t>7/30/2020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1DBD48-31D9-4283-A5F9-195074F05FC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CF27FFB-5BFF-4C6E-857B-BE6B4A280D07}" type="datetimeFigureOut">
              <a:rPr lang="en-US" smtClean="0"/>
              <a:t>7/30/2020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1DBD48-31D9-4283-A5F9-195074F05FC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CF27FFB-5BFF-4C6E-857B-BE6B4A280D07}" type="datetimeFigureOut">
              <a:rPr lang="en-US" smtClean="0"/>
              <a:t>7/30/2020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1DBD48-31D9-4283-A5F9-195074F05FC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CF27FFB-5BFF-4C6E-857B-BE6B4A280D07}" type="datetimeFigureOut">
              <a:rPr lang="en-US" smtClean="0"/>
              <a:t>7/30/2020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1DBD48-31D9-4283-A5F9-195074F05FC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F27FFB-5BFF-4C6E-857B-BE6B4A280D07}" type="datetimeFigureOut">
              <a:rPr lang="en-US" smtClean="0"/>
              <a:t>7/30/2020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1DBD48-31D9-4283-A5F9-195074F05FC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F27FFB-5BFF-4C6E-857B-BE6B4A280D07}" type="datetimeFigureOut">
              <a:rPr lang="en-US" smtClean="0"/>
              <a:t>7/30/2020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1DBD48-31D9-4283-A5F9-195074F05FC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F27FFB-5BFF-4C6E-857B-BE6B4A280D07}" type="datetimeFigureOut">
              <a:rPr lang="en-US" smtClean="0"/>
              <a:t>7/30/2020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1DBD48-31D9-4283-A5F9-195074F05FC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F27FFB-5BFF-4C6E-857B-BE6B4A280D07}" type="datetimeFigureOut">
              <a:rPr lang="en-US" smtClean="0"/>
              <a:t>7/30/2020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1DBD48-31D9-4283-A5F9-195074F05FC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Unit 5 </a:t>
            </a:r>
            <a:endParaRPr lang="en-US" dirty="0"/>
          </a:p>
        </p:txBody>
      </p:sp>
      <p:sp>
        <p:nvSpPr>
          <p:cNvPr id="3" name="Subtitle 2"/>
          <p:cNvSpPr>
            <a:spLocks noGrp="1"/>
          </p:cNvSpPr>
          <p:nvPr>
            <p:ph type="subTitle" idx="1"/>
          </p:nvPr>
        </p:nvSpPr>
        <p:spPr/>
        <p:txBody>
          <a:bodyPr/>
          <a:lstStyle/>
          <a:p>
            <a:r>
              <a:rPr lang="en-US" dirty="0" smtClean="0"/>
              <a:t>Lecture 4</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AC dynamic braking</a:t>
            </a:r>
            <a:endParaRPr lang="en-US" dirty="0"/>
          </a:p>
        </p:txBody>
      </p:sp>
      <p:pic>
        <p:nvPicPr>
          <p:cNvPr id="5122" name="Picture 2"/>
          <p:cNvPicPr>
            <a:picLocks noGrp="1" noChangeAspect="1" noChangeArrowheads="1"/>
          </p:cNvPicPr>
          <p:nvPr>
            <p:ph idx="1"/>
          </p:nvPr>
        </p:nvPicPr>
        <p:blipFill>
          <a:blip r:embed="rId2"/>
          <a:srcRect/>
          <a:stretch>
            <a:fillRect/>
          </a:stretch>
        </p:blipFill>
        <p:spPr bwMode="auto">
          <a:xfrm>
            <a:off x="533400" y="1447800"/>
            <a:ext cx="8077200" cy="4876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smtClean="0"/>
              <a:t>AC dynamic braking(</a:t>
            </a:r>
            <a:r>
              <a:rPr lang="en-US" sz="5400" b="1" dirty="0" err="1" smtClean="0"/>
              <a:t>contd</a:t>
            </a:r>
            <a:r>
              <a:rPr lang="en-US" sz="5400" b="1" dirty="0" smtClean="0"/>
              <a:t>)</a:t>
            </a:r>
            <a:endParaRPr lang="en-US" sz="5400" b="1" dirty="0"/>
          </a:p>
        </p:txBody>
      </p:sp>
      <p:sp>
        <p:nvSpPr>
          <p:cNvPr id="3" name="Content Placeholder 2"/>
          <p:cNvSpPr>
            <a:spLocks noGrp="1"/>
          </p:cNvSpPr>
          <p:nvPr>
            <p:ph idx="1"/>
          </p:nvPr>
        </p:nvSpPr>
        <p:spPr/>
        <p:txBody>
          <a:bodyPr>
            <a:normAutofit fontScale="77500" lnSpcReduction="20000"/>
          </a:bodyPr>
          <a:lstStyle/>
          <a:p>
            <a:r>
              <a:rPr lang="en-US" dirty="0"/>
              <a:t>The dynamic braking is obtained when the motor is run on the single phase supply by disconnecting the one phase from the source and either leaving it open or connecting it with another phase. </a:t>
            </a:r>
            <a:endParaRPr lang="en-US" dirty="0" smtClean="0"/>
          </a:p>
          <a:p>
            <a:r>
              <a:rPr lang="en-US" dirty="0" smtClean="0"/>
              <a:t>The </a:t>
            </a:r>
            <a:r>
              <a:rPr lang="en-US" dirty="0"/>
              <a:t>two connections are respectively known as two and three lead connection</a:t>
            </a:r>
            <a:r>
              <a:rPr lang="en-US" dirty="0" smtClean="0"/>
              <a:t>.</a:t>
            </a:r>
          </a:p>
          <a:p>
            <a:r>
              <a:rPr lang="en-US" dirty="0"/>
              <a:t>When connected to a 1-phase supply, the motor can be considered to be fed by positive and negative sequence three-phase set of voltages. Net torque produced by the machine is sum of torques due to positive and negative sequence voltages. When rotor has a high resistance, the net torque is negative and braking operation is obtained.</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146" name="Picture 2"/>
          <p:cNvPicPr>
            <a:picLocks noGrp="1" noChangeAspect="1" noChangeArrowheads="1"/>
          </p:cNvPicPr>
          <p:nvPr>
            <p:ph idx="1"/>
          </p:nvPr>
        </p:nvPicPr>
        <p:blipFill>
          <a:blip r:embed="rId2"/>
          <a:srcRect/>
          <a:stretch>
            <a:fillRect/>
          </a:stretch>
        </p:blipFill>
        <p:spPr bwMode="auto">
          <a:xfrm>
            <a:off x="1132114" y="304800"/>
            <a:ext cx="6868886" cy="6248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Dynamic braking of dc shunt motor</a:t>
            </a:r>
            <a:endParaRPr lang="en-US" sz="4000" b="1" dirty="0"/>
          </a:p>
        </p:txBody>
      </p:sp>
      <p:sp>
        <p:nvSpPr>
          <p:cNvPr id="3" name="Content Placeholder 2"/>
          <p:cNvSpPr>
            <a:spLocks noGrp="1"/>
          </p:cNvSpPr>
          <p:nvPr>
            <p:ph idx="1"/>
          </p:nvPr>
        </p:nvSpPr>
        <p:spPr/>
        <p:txBody>
          <a:bodyPr>
            <a:noAutofit/>
          </a:bodyPr>
          <a:lstStyle/>
          <a:p>
            <a:r>
              <a:rPr lang="en-US" sz="2000" dirty="0" smtClean="0"/>
              <a:t>The motor is disconnected from the supply mains and the braking resistor(usually variable resistor to control the speed) is connected across the armature.</a:t>
            </a:r>
          </a:p>
          <a:p>
            <a:r>
              <a:rPr lang="en-US" sz="2000" dirty="0" smtClean="0"/>
              <a:t>Now the motor works as generator due to the kinetic energy of the rotation and the electric energy so generated is dissipated as heat in the resistors.</a:t>
            </a:r>
          </a:p>
          <a:p>
            <a:r>
              <a:rPr lang="en-US" sz="2000" dirty="0" smtClean="0"/>
              <a:t>During the braking period the armature current is reversed so the braking torque is developed and speed decreases.</a:t>
            </a:r>
          </a:p>
          <a:p>
            <a:r>
              <a:rPr lang="en-US" sz="2000" dirty="0"/>
              <a:t>However, the field winding is left connected to the supply. The armature, while slowing down, rotates in a strong magnetic field and, therefore, operates as a generator, sending a large current through resistance R. This causes the energy possessed by the rotating armature to be dissipated quickly as heat in the resistance. As a result, the motor is brought to standstill quickly.</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p:cNvPicPr>
            <a:picLocks noGrp="1" noChangeAspect="1" noChangeArrowheads="1"/>
          </p:cNvPicPr>
          <p:nvPr>
            <p:ph idx="1"/>
          </p:nvPr>
        </p:nvPicPr>
        <p:blipFill>
          <a:blip r:embed="rId2"/>
          <a:srcRect/>
          <a:stretch>
            <a:fillRect/>
          </a:stretch>
        </p:blipFill>
        <p:spPr bwMode="auto">
          <a:xfrm>
            <a:off x="381000" y="381000"/>
            <a:ext cx="8001000" cy="528066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50" name="Picture 2"/>
          <p:cNvPicPr>
            <a:picLocks noGrp="1" noChangeAspect="1" noChangeArrowheads="1"/>
          </p:cNvPicPr>
          <p:nvPr>
            <p:ph idx="1"/>
          </p:nvPr>
        </p:nvPicPr>
        <p:blipFill>
          <a:blip r:embed="rId2" cstate="print"/>
          <a:srcRect/>
          <a:stretch>
            <a:fillRect/>
          </a:stretch>
        </p:blipFill>
        <p:spPr bwMode="auto">
          <a:xfrm>
            <a:off x="609600" y="381000"/>
            <a:ext cx="6477000" cy="593816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074" name="Picture 2"/>
          <p:cNvPicPr>
            <a:picLocks noGrp="1" noChangeAspect="1" noChangeArrowheads="1"/>
          </p:cNvPicPr>
          <p:nvPr>
            <p:ph idx="1"/>
          </p:nvPr>
        </p:nvPicPr>
        <p:blipFill>
          <a:blip r:embed="rId2" cstate="print"/>
          <a:srcRect/>
          <a:stretch>
            <a:fillRect/>
          </a:stretch>
        </p:blipFill>
        <p:spPr bwMode="auto">
          <a:xfrm>
            <a:off x="685800" y="457200"/>
            <a:ext cx="6705600" cy="5943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sz="2400" dirty="0" smtClean="0"/>
              <a:t>From the figure we can see that for the motor operating at the particular speed the braking torque developed is more for the lower resistance and less for higher resistance.</a:t>
            </a:r>
          </a:p>
          <a:p>
            <a:r>
              <a:rPr lang="en-US" sz="2400" dirty="0" smtClean="0"/>
              <a:t>Also the braking effect can be controlled by controlling the magnitude of resistance of field excitation.</a:t>
            </a:r>
          </a:p>
          <a:p>
            <a:r>
              <a:rPr lang="en-US" sz="2400" dirty="0" smtClean="0"/>
              <a:t>A major disadvantage is that the braking torque is zero when the excitation fails. This difficulty can however be overcome by connecting the series field in armature circuit during braking only.</a:t>
            </a:r>
            <a:endParaRPr lang="en-US" sz="24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Dynamic braking in dc series motor</a:t>
            </a:r>
            <a:endParaRPr lang="en-US" sz="4000" b="1" dirty="0"/>
          </a:p>
        </p:txBody>
      </p:sp>
      <p:sp>
        <p:nvSpPr>
          <p:cNvPr id="3" name="Content Placeholder 2"/>
          <p:cNvSpPr>
            <a:spLocks noGrp="1"/>
          </p:cNvSpPr>
          <p:nvPr>
            <p:ph idx="1"/>
          </p:nvPr>
        </p:nvSpPr>
        <p:spPr/>
        <p:txBody>
          <a:bodyPr>
            <a:normAutofit/>
          </a:bodyPr>
          <a:lstStyle/>
          <a:p>
            <a:r>
              <a:rPr lang="en-US" sz="2000" dirty="0"/>
              <a:t>For Dynamic Braking, the series motor is disconnected from the supply. A variable resistance </a:t>
            </a:r>
            <a:r>
              <a:rPr lang="en-US" sz="2000" dirty="0" err="1"/>
              <a:t>R</a:t>
            </a:r>
            <a:r>
              <a:rPr lang="en-US" sz="2000" baseline="-25000" dirty="0" err="1"/>
              <a:t>b</a:t>
            </a:r>
            <a:r>
              <a:rPr lang="en-US" sz="2000" dirty="0"/>
              <a:t> as shown in the figure below is connected in series, and the connections of the field windings are reversed.</a:t>
            </a:r>
          </a:p>
          <a:p>
            <a:r>
              <a:rPr lang="en-US" sz="2000" dirty="0"/>
              <a:t>The field connections are reversed so that the current through the field winding flows in the same direction as before i.e. from S</a:t>
            </a:r>
            <a:r>
              <a:rPr lang="en-US" sz="2000" baseline="-25000" dirty="0"/>
              <a:t>1</a:t>
            </a:r>
            <a:r>
              <a:rPr lang="en-US" sz="2000" dirty="0"/>
              <a:t> to S</a:t>
            </a:r>
            <a:r>
              <a:rPr lang="en-US" sz="2000" baseline="-25000" dirty="0"/>
              <a:t>2</a:t>
            </a:r>
            <a:r>
              <a:rPr lang="en-US" sz="2000" dirty="0"/>
              <a:t> so that the back EMF produces the residual flux. The machine now starts working as a self-excited series generator</a:t>
            </a:r>
            <a:r>
              <a:rPr lang="en-US" sz="2000" dirty="0" smtClean="0"/>
              <a:t>.</a:t>
            </a:r>
          </a:p>
          <a:p>
            <a:r>
              <a:rPr lang="en-US" sz="2000" dirty="0"/>
              <a:t>In self-excitation, the braking operation is slow. Hence, when a quick braking is required, the machine is connected in </a:t>
            </a:r>
            <a:r>
              <a:rPr lang="en-US" sz="2000" dirty="0" smtClean="0"/>
              <a:t>separate-excitation </a:t>
            </a:r>
            <a:r>
              <a:rPr lang="en-US" sz="2000" dirty="0"/>
              <a:t>mode. A suitable resistance is connected in series with the field to limit the current to a safe value.</a:t>
            </a:r>
            <a:r>
              <a:rPr lang="en-US" sz="2000" dirty="0" smtClean="0"/>
              <a:t/>
            </a:r>
            <a:br>
              <a:rPr lang="en-US" sz="2000" dirty="0" smtClean="0"/>
            </a:br>
            <a:endParaRPr lang="en-US" sz="20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098" name="Picture 2"/>
          <p:cNvPicPr>
            <a:picLocks noGrp="1" noChangeAspect="1" noChangeArrowheads="1"/>
          </p:cNvPicPr>
          <p:nvPr>
            <p:ph idx="1"/>
          </p:nvPr>
        </p:nvPicPr>
        <p:blipFill>
          <a:blip r:embed="rId2" cstate="print"/>
          <a:srcRect/>
          <a:stretch>
            <a:fillRect/>
          </a:stretch>
        </p:blipFill>
        <p:spPr bwMode="auto">
          <a:xfrm>
            <a:off x="1524000" y="304800"/>
            <a:ext cx="6172200" cy="6400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Dynamic braking in induction motor</a:t>
            </a:r>
            <a:endParaRPr lang="en-US" dirty="0"/>
          </a:p>
        </p:txBody>
      </p:sp>
      <p:sp>
        <p:nvSpPr>
          <p:cNvPr id="3" name="Content Placeholder 2"/>
          <p:cNvSpPr>
            <a:spLocks noGrp="1"/>
          </p:cNvSpPr>
          <p:nvPr>
            <p:ph idx="1"/>
          </p:nvPr>
        </p:nvSpPr>
        <p:spPr/>
        <p:txBody>
          <a:bodyPr/>
          <a:lstStyle/>
          <a:p>
            <a:pPr>
              <a:buNone/>
            </a:pPr>
            <a:r>
              <a:rPr lang="en-US" dirty="0" smtClean="0"/>
              <a:t>Types of dynamic braking:</a:t>
            </a:r>
          </a:p>
          <a:p>
            <a:pPr marL="514350" indent="-514350">
              <a:buFont typeface="+mj-lt"/>
              <a:buAutoNum type="arabicPeriod"/>
            </a:pPr>
            <a:r>
              <a:rPr lang="en-US" dirty="0" smtClean="0"/>
              <a:t>AC dynamic braking</a:t>
            </a:r>
          </a:p>
          <a:p>
            <a:pPr marL="514350" indent="-514350">
              <a:buFont typeface="+mj-lt"/>
              <a:buAutoNum type="arabicPeriod"/>
            </a:pPr>
            <a:r>
              <a:rPr lang="en-US" dirty="0" smtClean="0"/>
              <a:t>Self excited braking using capacitor</a:t>
            </a:r>
          </a:p>
          <a:p>
            <a:pPr marL="514350" indent="-514350">
              <a:buFont typeface="+mj-lt"/>
              <a:buAutoNum type="arabicPeriod"/>
            </a:pPr>
            <a:r>
              <a:rPr lang="en-US" dirty="0" smtClean="0"/>
              <a:t>Dc dynamic braking</a:t>
            </a:r>
          </a:p>
          <a:p>
            <a:pPr marL="514350" indent="-514350">
              <a:buFont typeface="+mj-lt"/>
              <a:buAutoNum type="arabicPeriod"/>
            </a:pPr>
            <a:r>
              <a:rPr lang="en-US" dirty="0" smtClean="0"/>
              <a:t>Zero sequence braking</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1887</TotalTime>
  <Words>399</Words>
  <Application>Microsoft Office PowerPoint</Application>
  <PresentationFormat>On-screen Show (4:3)</PresentationFormat>
  <Paragraphs>25</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Unit 5 </vt:lpstr>
      <vt:lpstr>Dynamic braking of dc shunt motor</vt:lpstr>
      <vt:lpstr>Slide 3</vt:lpstr>
      <vt:lpstr>Slide 4</vt:lpstr>
      <vt:lpstr>Slide 5</vt:lpstr>
      <vt:lpstr>Slide 6</vt:lpstr>
      <vt:lpstr>Dynamic braking in dc series motor</vt:lpstr>
      <vt:lpstr>Slide 8</vt:lpstr>
      <vt:lpstr>Dynamic braking in induction motor</vt:lpstr>
      <vt:lpstr>AC dynamic braking</vt:lpstr>
      <vt:lpstr>AC dynamic braking(contd)</vt:lpstr>
      <vt:lpstr>Slide 12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5</dc:title>
  <dc:creator>Dell</dc:creator>
  <cp:lastModifiedBy>Dell</cp:lastModifiedBy>
  <cp:revision>28</cp:revision>
  <dcterms:created xsi:type="dcterms:W3CDTF">2020-07-30T20:20:14Z</dcterms:created>
  <dcterms:modified xsi:type="dcterms:W3CDTF">2020-08-01T03:47:25Z</dcterms:modified>
</cp:coreProperties>
</file>

<file path=docProps/thumbnail.jpeg>
</file>